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32918400" cy="438912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38AB3"/>
    <a:srgbClr val="7990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02"/>
    <p:restoredTop sz="92868"/>
  </p:normalViewPr>
  <p:slideViewPr>
    <p:cSldViewPr snapToGrid="0" snapToObjects="1">
      <p:cViewPr varScale="1">
        <p:scale>
          <a:sx n="15" d="100"/>
          <a:sy n="15" d="100"/>
        </p:scale>
        <p:origin x="1704"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hdphoto1.wdp>
</file>

<file path=ppt/media/image1.png>
</file>

<file path=ppt/media/image10.PNG>
</file>

<file path=ppt/media/image11.jp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94486-9A3A-4846-AD4E-938CC2FE5510}" type="datetimeFigureOut">
              <a:rPr lang="en-US" smtClean="0"/>
              <a:t>7/23/16</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E317C8-544D-824A-9FCC-5804BDFCA7E3}" type="slidenum">
              <a:rPr lang="en-US" smtClean="0"/>
              <a:t>‹#›</a:t>
            </a:fld>
            <a:endParaRPr lang="en-US"/>
          </a:p>
        </p:txBody>
      </p:sp>
    </p:spTree>
    <p:extLst>
      <p:ext uri="{BB962C8B-B14F-4D97-AF65-F5344CB8AC3E}">
        <p14:creationId xmlns:p14="http://schemas.microsoft.com/office/powerpoint/2010/main" val="12426973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E317C8-544D-824A-9FCC-5804BDFCA7E3}" type="slidenum">
              <a:rPr lang="en-US" smtClean="0"/>
              <a:t>1</a:t>
            </a:fld>
            <a:endParaRPr lang="en-US"/>
          </a:p>
        </p:txBody>
      </p:sp>
    </p:spTree>
    <p:extLst>
      <p:ext uri="{BB962C8B-B14F-4D97-AF65-F5344CB8AC3E}">
        <p14:creationId xmlns:p14="http://schemas.microsoft.com/office/powerpoint/2010/main" val="17351548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smtClean="0"/>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A040374-A0AE-0346-8910-DB2432DC240B}"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196709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A040374-A0AE-0346-8910-DB2432DC240B}"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933244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A040374-A0AE-0346-8910-DB2432DC240B}"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1967489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A040374-A0AE-0346-8910-DB2432DC240B}"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1118023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smtClean="0"/>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040374-A0AE-0346-8910-DB2432DC240B}" type="datetimeFigureOut">
              <a:rPr lang="en-US" smtClean="0"/>
              <a:t>7/23/16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141792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A040374-A0AE-0346-8910-DB2432DC240B}" type="datetimeFigureOut">
              <a:rPr lang="en-US" smtClean="0"/>
              <a:t>7/23/16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1552073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smtClean="0"/>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A040374-A0AE-0346-8910-DB2432DC240B}" type="datetimeFigureOut">
              <a:rPr lang="en-US" smtClean="0"/>
              <a:t>7/23/16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220731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A040374-A0AE-0346-8910-DB2432DC240B}" type="datetimeFigureOut">
              <a:rPr lang="en-US" smtClean="0"/>
              <a:t>7/23/16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1134919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040374-A0AE-0346-8910-DB2432DC240B}" type="datetimeFigureOut">
              <a:rPr lang="en-US" smtClean="0"/>
              <a:t>7/23/16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639830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smtClean="0"/>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040374-A0AE-0346-8910-DB2432DC240B}" type="datetimeFigureOut">
              <a:rPr lang="en-US" smtClean="0"/>
              <a:t>7/23/16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1172592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040374-A0AE-0346-8910-DB2432DC240B}" type="datetimeFigureOut">
              <a:rPr lang="en-US" smtClean="0"/>
              <a:t>7/23/16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9E2FAB-C282-CC40-8B93-AB45D232194E}" type="slidenum">
              <a:rPr lang="en-US" smtClean="0"/>
              <a:t>‹#›</a:t>
            </a:fld>
            <a:endParaRPr lang="en-US"/>
          </a:p>
        </p:txBody>
      </p:sp>
    </p:spTree>
    <p:extLst>
      <p:ext uri="{BB962C8B-B14F-4D97-AF65-F5344CB8AC3E}">
        <p14:creationId xmlns:p14="http://schemas.microsoft.com/office/powerpoint/2010/main" val="31041655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EA040374-A0AE-0346-8910-DB2432DC240B}" type="datetimeFigureOut">
              <a:rPr lang="en-US" smtClean="0"/>
              <a:t>7/23/16</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479E2FAB-C282-CC40-8B93-AB45D232194E}" type="slidenum">
              <a:rPr lang="en-US" smtClean="0"/>
              <a:t>‹#›</a:t>
            </a:fld>
            <a:endParaRPr lang="en-US"/>
          </a:p>
        </p:txBody>
      </p:sp>
    </p:spTree>
    <p:extLst>
      <p:ext uri="{BB962C8B-B14F-4D97-AF65-F5344CB8AC3E}">
        <p14:creationId xmlns:p14="http://schemas.microsoft.com/office/powerpoint/2010/main" val="13963168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10.PNG"/><Relationship Id="rId14" Type="http://schemas.openxmlformats.org/officeDocument/2006/relationships/image" Target="../media/image11.png"/><Relationship Id="rId15" Type="http://schemas.openxmlformats.org/officeDocument/2006/relationships/image" Target="../media/image12.png"/><Relationship Id="rId16" Type="http://schemas.openxmlformats.org/officeDocument/2006/relationships/image" Target="../media/image11.jpg"/><Relationship Id="rId17" Type="http://schemas.openxmlformats.org/officeDocument/2006/relationships/image" Target="../media/image13.PNG"/><Relationship Id="rId18" Type="http://schemas.openxmlformats.org/officeDocument/2006/relationships/image" Target="../media/image14.jp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5.png"/><Relationship Id="rId9" Type="http://schemas.openxmlformats.org/officeDocument/2006/relationships/image" Target="../media/image6.png"/><Relationship Id="rId10"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8813822"/>
            <a:ext cx="32918400" cy="35077378"/>
          </a:xfrm>
          <a:prstGeom prst="rect">
            <a:avLst/>
          </a:prstGeom>
          <a:solidFill>
            <a:schemeClr val="tx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1"/>
            <a:ext cx="32918400" cy="8959430"/>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foregroundMark x1="2944" y1="97411" x2="1606" y2="83172"/>
                        <a14:foregroundMark x1="18644" y1="96602" x2="18644" y2="82767"/>
                        <a14:foregroundMark x1="28724" y1="97006" x2="28724" y2="82767"/>
                        <a14:foregroundMark x1="37913" y1="96602" x2="37467" y2="83576"/>
                        <a14:foregroundMark x1="62444" y1="97816" x2="60660" y2="81553"/>
                        <a14:foregroundMark x1="80731" y1="85922" x2="90812" y2="91828"/>
                      </a14:backgroundRemoval>
                    </a14:imgEffect>
                  </a14:imgLayer>
                </a14:imgProps>
              </a:ext>
              <a:ext uri="{28A0092B-C50C-407E-A947-70E740481C1C}">
                <a14:useLocalDpi xmlns:a14="http://schemas.microsoft.com/office/drawing/2010/main" val="0"/>
              </a:ext>
            </a:extLst>
          </a:blip>
          <a:stretch>
            <a:fillRect/>
          </a:stretch>
        </p:blipFill>
        <p:spPr>
          <a:xfrm>
            <a:off x="25016539" y="1246249"/>
            <a:ext cx="6028712" cy="6647180"/>
          </a:xfrm>
          <a:prstGeom prst="rect">
            <a:avLst/>
          </a:prstGeom>
        </p:spPr>
      </p:pic>
      <p:sp>
        <p:nvSpPr>
          <p:cNvPr id="7" name="TextBox 6"/>
          <p:cNvSpPr txBox="1"/>
          <p:nvPr/>
        </p:nvSpPr>
        <p:spPr>
          <a:xfrm>
            <a:off x="-162429" y="1104282"/>
            <a:ext cx="26318188" cy="4278094"/>
          </a:xfrm>
          <a:prstGeom prst="rect">
            <a:avLst/>
          </a:prstGeom>
          <a:noFill/>
        </p:spPr>
        <p:txBody>
          <a:bodyPr wrap="square" rtlCol="0">
            <a:spAutoFit/>
          </a:bodyPr>
          <a:lstStyle/>
          <a:p>
            <a:pPr algn="ctr"/>
            <a:r>
              <a:rPr lang="en-US" sz="9600" b="1" dirty="0" smtClean="0">
                <a:latin typeface="Trebuchet MS" charset="0"/>
                <a:ea typeface="Trebuchet MS" charset="0"/>
                <a:cs typeface="Trebuchet MS" charset="0"/>
              </a:rPr>
              <a:t>High Throughput, High Temperature Thermoelectric Measurements</a:t>
            </a:r>
          </a:p>
          <a:p>
            <a:pPr algn="ctr"/>
            <a:r>
              <a:rPr lang="en-US" sz="8000" b="1" dirty="0" smtClean="0">
                <a:latin typeface="Trebuchet MS" charset="0"/>
                <a:ea typeface="Trebuchet MS" charset="0"/>
                <a:cs typeface="Trebuchet MS" charset="0"/>
              </a:rPr>
              <a:t>Seebeck, Resistivity, and Hall</a:t>
            </a:r>
            <a:endParaRPr lang="en-US" sz="8000" b="1" dirty="0">
              <a:latin typeface="Trebuchet MS" charset="0"/>
              <a:ea typeface="Trebuchet MS" charset="0"/>
              <a:cs typeface="Trebuchet MS" charset="0"/>
            </a:endParaRPr>
          </a:p>
        </p:txBody>
      </p:sp>
      <p:sp>
        <p:nvSpPr>
          <p:cNvPr id="8" name="Rounded Rectangle 7"/>
          <p:cNvSpPr/>
          <p:nvPr/>
        </p:nvSpPr>
        <p:spPr>
          <a:xfrm>
            <a:off x="404948" y="9767462"/>
            <a:ext cx="8686800" cy="8229600"/>
          </a:xfrm>
          <a:prstGeom prst="roundRect">
            <a:avLst/>
          </a:prstGeom>
          <a:solidFill>
            <a:schemeClr val="bg1"/>
          </a:solid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9614529" y="9732927"/>
            <a:ext cx="11155680" cy="8229600"/>
          </a:xfrm>
          <a:prstGeom prst="roundRect">
            <a:avLst/>
          </a:prstGeom>
          <a:solidFill>
            <a:schemeClr val="bg1"/>
          </a:solid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369024" y="18537605"/>
            <a:ext cx="15283543" cy="21774041"/>
          </a:xfrm>
          <a:prstGeom prst="roundRect">
            <a:avLst/>
          </a:prstGeom>
          <a:solidFill>
            <a:schemeClr val="bg1"/>
          </a:solid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16093439" y="18400409"/>
            <a:ext cx="16384089" cy="21774040"/>
          </a:xfrm>
          <a:prstGeom prst="roundRect">
            <a:avLst/>
          </a:prstGeom>
          <a:solidFill>
            <a:schemeClr val="bg1"/>
          </a:solid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2263895" y="5357264"/>
            <a:ext cx="21465540" cy="1015663"/>
          </a:xfrm>
          <a:prstGeom prst="rect">
            <a:avLst/>
          </a:prstGeom>
          <a:noFill/>
        </p:spPr>
        <p:txBody>
          <a:bodyPr wrap="square" rtlCol="0">
            <a:spAutoFit/>
          </a:bodyPr>
          <a:lstStyle/>
          <a:p>
            <a:pPr algn="ctr"/>
            <a:r>
              <a:rPr lang="en-US" sz="6000" dirty="0" smtClean="0">
                <a:latin typeface="Trebuchet MS" charset="0"/>
                <a:ea typeface="Trebuchet MS" charset="0"/>
                <a:cs typeface="Trebuchet MS" charset="0"/>
              </a:rPr>
              <a:t>Robert W. McKinney</a:t>
            </a:r>
            <a:r>
              <a:rPr lang="en-US" sz="6000" baseline="30000" dirty="0" smtClean="0">
                <a:latin typeface="Trebuchet MS" charset="0"/>
                <a:ea typeface="Trebuchet MS" charset="0"/>
                <a:cs typeface="Trebuchet MS" charset="0"/>
              </a:rPr>
              <a:t>*⍿</a:t>
            </a:r>
            <a:r>
              <a:rPr lang="en-US" sz="6000" dirty="0" smtClean="0">
                <a:latin typeface="Trebuchet MS" charset="0"/>
                <a:ea typeface="Trebuchet MS" charset="0"/>
                <a:cs typeface="Trebuchet MS" charset="0"/>
              </a:rPr>
              <a:t>, Eric S. Toberer</a:t>
            </a:r>
            <a:r>
              <a:rPr lang="en-US" sz="6000" baseline="30000" dirty="0" smtClean="0">
                <a:latin typeface="Trebuchet MS" charset="0"/>
                <a:ea typeface="Trebuchet MS" charset="0"/>
                <a:cs typeface="Trebuchet MS" charset="0"/>
              </a:rPr>
              <a:t> ⍿</a:t>
            </a:r>
            <a:endParaRPr lang="en-US" sz="6000" dirty="0">
              <a:latin typeface="Trebuchet MS" charset="0"/>
              <a:ea typeface="Trebuchet MS" charset="0"/>
              <a:cs typeface="Trebuchet MS" charset="0"/>
            </a:endParaRPr>
          </a:p>
        </p:txBody>
      </p:sp>
      <p:sp>
        <p:nvSpPr>
          <p:cNvPr id="15" name="TextBox 14"/>
          <p:cNvSpPr txBox="1"/>
          <p:nvPr/>
        </p:nvSpPr>
        <p:spPr>
          <a:xfrm>
            <a:off x="3310244" y="6466001"/>
            <a:ext cx="19697700" cy="1569660"/>
          </a:xfrm>
          <a:prstGeom prst="rect">
            <a:avLst/>
          </a:prstGeom>
          <a:noFill/>
        </p:spPr>
        <p:txBody>
          <a:bodyPr wrap="square" rtlCol="0">
            <a:spAutoFit/>
          </a:bodyPr>
          <a:lstStyle/>
          <a:p>
            <a:pPr algn="ctr"/>
            <a:r>
              <a:rPr lang="en-US" sz="4800" baseline="30000" dirty="0" smtClean="0">
                <a:latin typeface="Trebuchet MS" charset="0"/>
                <a:ea typeface="Trebuchet MS" charset="0"/>
                <a:cs typeface="Trebuchet MS" charset="0"/>
              </a:rPr>
              <a:t>⍿</a:t>
            </a:r>
            <a:r>
              <a:rPr lang="en-US" sz="4800" dirty="0" smtClean="0"/>
              <a:t>Colorado School of Mines, Department of Physics</a:t>
            </a:r>
            <a:endParaRPr lang="en-US" sz="4800" dirty="0"/>
          </a:p>
          <a:p>
            <a:pPr algn="ctr"/>
            <a:r>
              <a:rPr lang="en-US" sz="4800" baseline="30000" dirty="0" smtClean="0"/>
              <a:t>*</a:t>
            </a:r>
            <a:r>
              <a:rPr lang="en-US" sz="4800" dirty="0" smtClean="0"/>
              <a:t>rmckinne@mines.edu </a:t>
            </a:r>
          </a:p>
        </p:txBody>
      </p:sp>
      <p:sp>
        <p:nvSpPr>
          <p:cNvPr id="21" name="Rounded Rectangle 20"/>
          <p:cNvSpPr/>
          <p:nvPr/>
        </p:nvSpPr>
        <p:spPr>
          <a:xfrm>
            <a:off x="404948" y="40650809"/>
            <a:ext cx="32072580" cy="2764032"/>
          </a:xfrm>
          <a:prstGeom prst="roundRect">
            <a:avLst/>
          </a:prstGeom>
          <a:solidFill>
            <a:schemeClr val="bg1"/>
          </a:solid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11036803" y="9748800"/>
            <a:ext cx="8799082" cy="1209242"/>
          </a:xfrm>
          <a:prstGeom prst="rect">
            <a:avLst/>
          </a:prstGeom>
          <a:noFill/>
        </p:spPr>
        <p:txBody>
          <a:bodyPr wrap="square" rtlCol="0">
            <a:spAutoFit/>
          </a:bodyPr>
          <a:lstStyle/>
          <a:p>
            <a:r>
              <a:rPr lang="en-US" dirty="0" smtClean="0"/>
              <a:t>Design Considerations</a:t>
            </a:r>
          </a:p>
        </p:txBody>
      </p:sp>
      <p:sp>
        <p:nvSpPr>
          <p:cNvPr id="26" name="TextBox 25"/>
          <p:cNvSpPr txBox="1"/>
          <p:nvPr/>
        </p:nvSpPr>
        <p:spPr>
          <a:xfrm>
            <a:off x="5146411" y="18708994"/>
            <a:ext cx="5728767" cy="1209242"/>
          </a:xfrm>
          <a:prstGeom prst="rect">
            <a:avLst/>
          </a:prstGeom>
          <a:noFill/>
        </p:spPr>
        <p:txBody>
          <a:bodyPr wrap="square" rtlCol="0">
            <a:spAutoFit/>
          </a:bodyPr>
          <a:lstStyle/>
          <a:p>
            <a:r>
              <a:rPr lang="en-US" dirty="0" smtClean="0"/>
              <a:t>Seebeck Effect</a:t>
            </a:r>
          </a:p>
        </p:txBody>
      </p:sp>
      <p:sp>
        <p:nvSpPr>
          <p:cNvPr id="27" name="TextBox 26"/>
          <p:cNvSpPr txBox="1"/>
          <p:nvPr/>
        </p:nvSpPr>
        <p:spPr>
          <a:xfrm>
            <a:off x="19486502" y="18708994"/>
            <a:ext cx="9597963" cy="1209242"/>
          </a:xfrm>
          <a:prstGeom prst="rect">
            <a:avLst/>
          </a:prstGeom>
          <a:noFill/>
        </p:spPr>
        <p:txBody>
          <a:bodyPr wrap="square" rtlCol="0">
            <a:spAutoFit/>
          </a:bodyPr>
          <a:lstStyle/>
          <a:p>
            <a:r>
              <a:rPr lang="en-US" dirty="0" smtClean="0"/>
              <a:t>Resistivity and Hall Effect</a:t>
            </a:r>
          </a:p>
        </p:txBody>
      </p:sp>
      <p:sp>
        <p:nvSpPr>
          <p:cNvPr id="28" name="TextBox 27"/>
          <p:cNvSpPr txBox="1"/>
          <p:nvPr/>
        </p:nvSpPr>
        <p:spPr>
          <a:xfrm>
            <a:off x="2659644" y="40710326"/>
            <a:ext cx="5442204" cy="830997"/>
          </a:xfrm>
          <a:prstGeom prst="rect">
            <a:avLst/>
          </a:prstGeom>
          <a:noFill/>
        </p:spPr>
        <p:txBody>
          <a:bodyPr wrap="square" rtlCol="0" anchor="t" anchorCtr="0">
            <a:spAutoFit/>
          </a:bodyPr>
          <a:lstStyle/>
          <a:p>
            <a:r>
              <a:rPr lang="en-US" sz="4800" dirty="0" smtClean="0"/>
              <a:t>Acknowledgements</a:t>
            </a:r>
          </a:p>
        </p:txBody>
      </p:sp>
      <p:pic>
        <p:nvPicPr>
          <p:cNvPr id="57" name="Picture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016539" y="34637693"/>
            <a:ext cx="6400800" cy="4597985"/>
          </a:xfrm>
          <a:prstGeom prst="rect">
            <a:avLst/>
          </a:prstGeom>
          <a:ln w="38100">
            <a:solidFill>
              <a:schemeClr val="accent1">
                <a:shade val="50000"/>
              </a:schemeClr>
            </a:solidFill>
          </a:ln>
        </p:spPr>
      </p:pic>
      <p:pic>
        <p:nvPicPr>
          <p:cNvPr id="58" name="Picture 5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016539" y="24966889"/>
            <a:ext cx="6400800" cy="4196501"/>
          </a:xfrm>
          <a:prstGeom prst="rect">
            <a:avLst/>
          </a:prstGeom>
          <a:ln w="38100">
            <a:solidFill>
              <a:schemeClr val="accent1">
                <a:shade val="50000"/>
              </a:schemeClr>
            </a:solidFill>
          </a:ln>
        </p:spPr>
      </p:pic>
      <p:pic>
        <p:nvPicPr>
          <p:cNvPr id="59" name="Picture 5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54720" y="34231055"/>
            <a:ext cx="6400800" cy="4597985"/>
          </a:xfrm>
          <a:prstGeom prst="rect">
            <a:avLst/>
          </a:prstGeom>
          <a:ln w="38100">
            <a:solidFill>
              <a:schemeClr val="accent1">
                <a:shade val="50000"/>
              </a:schemeClr>
            </a:solidFill>
          </a:ln>
        </p:spPr>
      </p:pic>
      <p:pic>
        <p:nvPicPr>
          <p:cNvPr id="60" name="Picture 5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016539" y="29866674"/>
            <a:ext cx="6400800" cy="4067735"/>
          </a:xfrm>
          <a:prstGeom prst="rect">
            <a:avLst/>
          </a:prstGeom>
          <a:ln w="38100">
            <a:solidFill>
              <a:schemeClr val="accent1">
                <a:shade val="50000"/>
              </a:schemeClr>
            </a:solidFill>
          </a:ln>
        </p:spPr>
      </p:pic>
      <p:pic>
        <p:nvPicPr>
          <p:cNvPr id="61" name="Picture 6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84464" y="34253805"/>
            <a:ext cx="6400800" cy="4575235"/>
          </a:xfrm>
          <a:prstGeom prst="rect">
            <a:avLst/>
          </a:prstGeom>
          <a:ln w="38100">
            <a:solidFill>
              <a:schemeClr val="accent1">
                <a:shade val="50000"/>
              </a:schemeClr>
            </a:solidFill>
          </a:ln>
        </p:spPr>
      </p:pic>
      <p:grpSp>
        <p:nvGrpSpPr>
          <p:cNvPr id="45" name="Group 44"/>
          <p:cNvGrpSpPr/>
          <p:nvPr/>
        </p:nvGrpSpPr>
        <p:grpSpPr>
          <a:xfrm>
            <a:off x="11379354" y="40871790"/>
            <a:ext cx="14666728" cy="2400650"/>
            <a:chOff x="35851107" y="29843464"/>
            <a:chExt cx="14666728" cy="2400650"/>
          </a:xfrm>
        </p:grpSpPr>
        <p:pic>
          <p:nvPicPr>
            <p:cNvPr id="62" name="Picture 6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1192428" y="29843464"/>
              <a:ext cx="5543122" cy="2377440"/>
            </a:xfrm>
            <a:prstGeom prst="rect">
              <a:avLst/>
            </a:prstGeom>
          </p:spPr>
        </p:pic>
        <p:pic>
          <p:nvPicPr>
            <p:cNvPr id="63" name="Picture 6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5851107" y="29866674"/>
              <a:ext cx="5341321" cy="2377440"/>
            </a:xfrm>
            <a:prstGeom prst="rect">
              <a:avLst/>
            </a:prstGeom>
          </p:spPr>
        </p:pic>
        <p:pic>
          <p:nvPicPr>
            <p:cNvPr id="64" name="Picture 6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6735550" y="29866674"/>
              <a:ext cx="3782285" cy="2377440"/>
            </a:xfrm>
            <a:prstGeom prst="rect">
              <a:avLst/>
            </a:prstGeom>
          </p:spPr>
        </p:pic>
      </p:grpSp>
      <p:pic>
        <p:nvPicPr>
          <p:cNvPr id="2" name="Picture 1"/>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2751950" y="19827919"/>
            <a:ext cx="8600411" cy="4529370"/>
          </a:xfrm>
          <a:prstGeom prst="rect">
            <a:avLst/>
          </a:prstGeom>
          <a:ln w="38100">
            <a:solidFill>
              <a:schemeClr val="accent1"/>
            </a:solidFill>
          </a:ln>
        </p:spPr>
      </p:pic>
      <p:sp>
        <p:nvSpPr>
          <p:cNvPr id="3" name="TextBox 2"/>
          <p:cNvSpPr txBox="1"/>
          <p:nvPr/>
        </p:nvSpPr>
        <p:spPr>
          <a:xfrm>
            <a:off x="729488" y="10975378"/>
            <a:ext cx="7909384" cy="5016758"/>
          </a:xfrm>
          <a:prstGeom prst="rect">
            <a:avLst/>
          </a:prstGeom>
          <a:noFill/>
        </p:spPr>
        <p:txBody>
          <a:bodyPr wrap="square" rtlCol="0">
            <a:spAutoFit/>
          </a:bodyPr>
          <a:lstStyle/>
          <a:p>
            <a:pPr marL="571500" indent="-571500">
              <a:buFont typeface="Arial" charset="0"/>
              <a:buChar char="•"/>
            </a:pPr>
            <a:r>
              <a:rPr lang="en-US" sz="4000" dirty="0" smtClean="0"/>
              <a:t>Seebeck and resistivity necessary in order to calculate zT</a:t>
            </a:r>
          </a:p>
          <a:p>
            <a:pPr marL="571500" indent="-571500">
              <a:buFont typeface="Arial" charset="0"/>
              <a:buChar char="•"/>
            </a:pPr>
            <a:r>
              <a:rPr lang="en-US" sz="4000" dirty="0" smtClean="0"/>
              <a:t>Carrier Concentration necessary for Pisarenko Plot of α vs. </a:t>
            </a:r>
            <a:r>
              <a:rPr lang="en-US" sz="4000" i="1" dirty="0" smtClean="0"/>
              <a:t>n </a:t>
            </a:r>
            <a:r>
              <a:rPr lang="en-US" sz="4000" dirty="0" smtClean="0"/>
              <a:t>in order to calculate </a:t>
            </a:r>
            <a:r>
              <a:rPr lang="en-US" sz="4000" i="1" dirty="0" smtClean="0"/>
              <a:t>m</a:t>
            </a:r>
            <a:r>
              <a:rPr lang="en-US" sz="4000" baseline="30000" dirty="0" smtClean="0"/>
              <a:t>*</a:t>
            </a:r>
            <a:r>
              <a:rPr lang="en-US" sz="4000" dirty="0" smtClean="0"/>
              <a:t> from SPB model</a:t>
            </a:r>
          </a:p>
          <a:p>
            <a:pPr marL="571500" indent="-571500">
              <a:buFont typeface="Arial" charset="0"/>
              <a:buChar char="•"/>
            </a:pPr>
            <a:r>
              <a:rPr lang="en-US" sz="4000" dirty="0" smtClean="0"/>
              <a:t>Thermoelectric quality factor depends directly on mobility</a:t>
            </a:r>
          </a:p>
        </p:txBody>
      </p:sp>
      <mc:AlternateContent xmlns:mc="http://schemas.openxmlformats.org/markup-compatibility/2006" xmlns:a14="http://schemas.microsoft.com/office/drawing/2010/main">
        <mc:Choice Requires="a14">
          <p:sp>
            <p:nvSpPr>
              <p:cNvPr id="6" name="TextBox 5"/>
              <p:cNvSpPr txBox="1"/>
              <p:nvPr/>
            </p:nvSpPr>
            <p:spPr>
              <a:xfrm>
                <a:off x="1046646" y="16211373"/>
                <a:ext cx="3637534" cy="133940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4000" b="0" i="1" smtClean="0">
                          <a:latin typeface="Cambria Math" charset="0"/>
                        </a:rPr>
                        <m:t>𝑧𝑇</m:t>
                      </m:r>
                      <m:r>
                        <a:rPr lang="en-US" sz="4000" b="0" i="1" smtClean="0">
                          <a:latin typeface="Cambria Math" charset="0"/>
                        </a:rPr>
                        <m:t>=</m:t>
                      </m:r>
                      <m:f>
                        <m:fPr>
                          <m:ctrlPr>
                            <a:rPr lang="bg-BG" sz="4000" b="0" i="1" smtClean="0">
                              <a:latin typeface="Cambria Math" charset="0"/>
                            </a:rPr>
                          </m:ctrlPr>
                        </m:fPr>
                        <m:num>
                          <m:sSup>
                            <m:sSupPr>
                              <m:ctrlPr>
                                <a:rPr lang="bg-BG" sz="4000" b="0" i="1" smtClean="0">
                                  <a:latin typeface="Cambria Math" charset="0"/>
                                  <a:ea typeface="Cambria Math" charset="0"/>
                                  <a:cs typeface="Cambria Math" charset="0"/>
                                </a:rPr>
                              </m:ctrlPr>
                            </m:sSupPr>
                            <m:e>
                              <m:r>
                                <a:rPr lang="bg-BG" sz="4000" i="1">
                                  <a:latin typeface="Cambria Math" charset="0"/>
                                  <a:ea typeface="Cambria Math" charset="0"/>
                                  <a:cs typeface="Cambria Math" charset="0"/>
                                </a:rPr>
                                <m:t>𝛼</m:t>
                              </m:r>
                            </m:e>
                            <m:sup>
                              <m:r>
                                <a:rPr lang="en-US" sz="4000" b="0" i="1" smtClean="0">
                                  <a:latin typeface="Cambria Math" charset="0"/>
                                  <a:ea typeface="Cambria Math" charset="0"/>
                                  <a:cs typeface="Cambria Math" charset="0"/>
                                </a:rPr>
                                <m:t>2</m:t>
                              </m:r>
                            </m:sup>
                          </m:sSup>
                        </m:num>
                        <m:den>
                          <m:r>
                            <a:rPr lang="bg-BG" sz="4000" b="0" i="1" smtClean="0">
                              <a:latin typeface="Cambria Math" charset="0"/>
                              <a:ea typeface="Cambria Math" charset="0"/>
                              <a:cs typeface="Cambria Math" charset="0"/>
                            </a:rPr>
                            <m:t>𝜌</m:t>
                          </m:r>
                          <m:d>
                            <m:dPr>
                              <m:ctrlPr>
                                <a:rPr lang="is-IS" sz="4000" b="0" i="1" smtClean="0">
                                  <a:latin typeface="Cambria Math" charset="0"/>
                                  <a:ea typeface="Cambria Math" charset="0"/>
                                  <a:cs typeface="Cambria Math" charset="0"/>
                                </a:rPr>
                              </m:ctrlPr>
                            </m:dPr>
                            <m:e>
                              <m:sSub>
                                <m:sSubPr>
                                  <m:ctrlPr>
                                    <a:rPr lang="en-US" sz="4000" b="0" i="1" smtClean="0">
                                      <a:latin typeface="Cambria Math" charset="0"/>
                                      <a:ea typeface="Cambria Math" charset="0"/>
                                      <a:cs typeface="Cambria Math" charset="0"/>
                                    </a:rPr>
                                  </m:ctrlPr>
                                </m:sSubPr>
                                <m:e>
                                  <m:r>
                                    <a:rPr lang="en-US" sz="4000" b="0" i="1" smtClean="0">
                                      <a:latin typeface="Cambria Math" charset="0"/>
                                      <a:ea typeface="Cambria Math" charset="0"/>
                                      <a:cs typeface="Cambria Math" charset="0"/>
                                    </a:rPr>
                                    <m:t>𝜅</m:t>
                                  </m:r>
                                </m:e>
                                <m:sub>
                                  <m:r>
                                    <a:rPr lang="en-US" sz="4000" b="0" i="1" smtClean="0">
                                      <a:latin typeface="Cambria Math" charset="0"/>
                                      <a:ea typeface="Cambria Math" charset="0"/>
                                      <a:cs typeface="Cambria Math" charset="0"/>
                                    </a:rPr>
                                    <m:t>𝑙</m:t>
                                  </m:r>
                                </m:sub>
                              </m:sSub>
                              <m:r>
                                <a:rPr lang="en-US" sz="4000" b="0" i="1" smtClean="0">
                                  <a:latin typeface="Cambria Math" charset="0"/>
                                  <a:ea typeface="Cambria Math" charset="0"/>
                                  <a:cs typeface="Cambria Math" charset="0"/>
                                </a:rPr>
                                <m:t>+</m:t>
                              </m:r>
                              <m:sSub>
                                <m:sSubPr>
                                  <m:ctrlPr>
                                    <a:rPr lang="en-US" sz="4000" b="0" i="1" smtClean="0">
                                      <a:latin typeface="Cambria Math" charset="0"/>
                                      <a:ea typeface="Cambria Math" charset="0"/>
                                      <a:cs typeface="Cambria Math" charset="0"/>
                                    </a:rPr>
                                  </m:ctrlPr>
                                </m:sSubPr>
                                <m:e>
                                  <m:r>
                                    <a:rPr lang="en-US" sz="4000" b="0" i="1" smtClean="0">
                                      <a:latin typeface="Cambria Math" charset="0"/>
                                      <a:ea typeface="Cambria Math" charset="0"/>
                                      <a:cs typeface="Cambria Math" charset="0"/>
                                    </a:rPr>
                                    <m:t>𝜅</m:t>
                                  </m:r>
                                </m:e>
                                <m:sub>
                                  <m:r>
                                    <a:rPr lang="en-US" sz="4000" b="0" i="1" smtClean="0">
                                      <a:latin typeface="Cambria Math" charset="0"/>
                                      <a:ea typeface="Cambria Math" charset="0"/>
                                      <a:cs typeface="Cambria Math" charset="0"/>
                                    </a:rPr>
                                    <m:t>𝑒</m:t>
                                  </m:r>
                                </m:sub>
                              </m:sSub>
                            </m:e>
                          </m:d>
                        </m:den>
                      </m:f>
                    </m:oMath>
                  </m:oMathPara>
                </a14:m>
                <a:endParaRPr lang="en-US" sz="4000" dirty="0"/>
              </a:p>
            </p:txBody>
          </p:sp>
        </mc:Choice>
        <mc:Fallback xmlns="">
          <p:sp>
            <p:nvSpPr>
              <p:cNvPr id="6" name="TextBox 5"/>
              <p:cNvSpPr txBox="1">
                <a:spLocks noRot="1" noChangeAspect="1" noMove="1" noResize="1" noEditPoints="1" noAdjustHandles="1" noChangeArrowheads="1" noChangeShapeType="1" noTextEdit="1"/>
              </p:cNvSpPr>
              <p:nvPr/>
            </p:nvSpPr>
            <p:spPr>
              <a:xfrm>
                <a:off x="1046646" y="16211373"/>
                <a:ext cx="3637534" cy="1339406"/>
              </a:xfrm>
              <a:prstGeom prst="rect">
                <a:avLst/>
              </a:prstGeom>
              <a:blipFill rotWithShape="0">
                <a:blip r:embed="rId14"/>
                <a:stretch>
                  <a:fillRect/>
                </a:stretch>
              </a:blipFill>
            </p:spPr>
            <p:txBody>
              <a:bodyPr/>
              <a:lstStyle/>
              <a:p>
                <a:r>
                  <a:rPr lang="en-US">
                    <a:noFill/>
                  </a:rPr>
                  <a:t> </a:t>
                </a:r>
              </a:p>
            </p:txBody>
          </p:sp>
        </mc:Fallback>
      </mc:AlternateContent>
      <p:sp>
        <p:nvSpPr>
          <p:cNvPr id="33" name="TextBox 32"/>
          <p:cNvSpPr txBox="1"/>
          <p:nvPr/>
        </p:nvSpPr>
        <p:spPr>
          <a:xfrm>
            <a:off x="10646401" y="10862043"/>
            <a:ext cx="9230524" cy="6863417"/>
          </a:xfrm>
          <a:prstGeom prst="rect">
            <a:avLst/>
          </a:prstGeom>
          <a:noFill/>
        </p:spPr>
        <p:txBody>
          <a:bodyPr wrap="square" rtlCol="0">
            <a:spAutoFit/>
          </a:bodyPr>
          <a:lstStyle/>
          <a:p>
            <a:pPr marL="571500" indent="-571500">
              <a:buFont typeface="Arial" charset="0"/>
              <a:buChar char="•"/>
            </a:pPr>
            <a:r>
              <a:rPr lang="en-US" sz="4000" dirty="0" smtClean="0"/>
              <a:t>Good temperature measurement and control is an absolute necessity</a:t>
            </a:r>
          </a:p>
          <a:p>
            <a:pPr marL="571500" indent="-571500">
              <a:buFont typeface="Arial" charset="0"/>
              <a:buChar char="•"/>
            </a:pPr>
            <a:r>
              <a:rPr lang="en-US" sz="4000" dirty="0" smtClean="0"/>
              <a:t>For good thermoelectric materials, we are interested in the range 50-600℃</a:t>
            </a:r>
          </a:p>
          <a:p>
            <a:pPr marL="571500" indent="-571500">
              <a:buFont typeface="Arial" charset="0"/>
              <a:buChar char="•"/>
            </a:pPr>
            <a:r>
              <a:rPr lang="en-US" sz="4000" dirty="0" smtClean="0"/>
              <a:t>Heating material must be cost effective and good thermal conductor</a:t>
            </a:r>
          </a:p>
          <a:p>
            <a:pPr marL="571500" indent="-571500">
              <a:buFont typeface="Arial" charset="0"/>
              <a:buChar char="•"/>
            </a:pPr>
            <a:r>
              <a:rPr lang="en-US" sz="4000" dirty="0"/>
              <a:t>M</a:t>
            </a:r>
            <a:r>
              <a:rPr lang="en-US" sz="4000" dirty="0" smtClean="0"/>
              <a:t>easurement runs should take data on both heating and cooling cycles</a:t>
            </a:r>
          </a:p>
          <a:p>
            <a:pPr marL="571500" indent="-571500">
              <a:buFont typeface="Arial" charset="0"/>
              <a:buChar char="•"/>
            </a:pPr>
            <a:r>
              <a:rPr lang="en-US" sz="4000" dirty="0" smtClean="0"/>
              <a:t>For high throughput (~2 samples/day), measurement cycles should be on the order 8 hours</a:t>
            </a:r>
          </a:p>
        </p:txBody>
      </p:sp>
      <mc:AlternateContent xmlns:mc="http://schemas.openxmlformats.org/markup-compatibility/2006" xmlns:a14="http://schemas.microsoft.com/office/drawing/2010/main">
        <mc:Choice Requires="a14">
          <p:sp>
            <p:nvSpPr>
              <p:cNvPr id="34" name="TextBox 33"/>
              <p:cNvSpPr txBox="1"/>
              <p:nvPr/>
            </p:nvSpPr>
            <p:spPr>
              <a:xfrm>
                <a:off x="4886654" y="16168574"/>
                <a:ext cx="3272626" cy="142500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bg-BG" sz="4000" i="1" smtClean="0">
                          <a:latin typeface="Cambria Math" charset="0"/>
                          <a:ea typeface="Cambria Math" charset="0"/>
                          <a:cs typeface="Cambria Math" charset="0"/>
                        </a:rPr>
                        <m:t>𝛽</m:t>
                      </m:r>
                      <m:r>
                        <a:rPr lang="en-US" sz="4000" i="1">
                          <a:latin typeface="Cambria Math" charset="0"/>
                        </a:rPr>
                        <m:t>∝</m:t>
                      </m:r>
                      <m:f>
                        <m:fPr>
                          <m:ctrlPr>
                            <a:rPr lang="bg-BG" sz="4000" b="0" i="1" smtClean="0">
                              <a:latin typeface="Cambria Math" charset="0"/>
                            </a:rPr>
                          </m:ctrlPr>
                        </m:fPr>
                        <m:num>
                          <m:sSub>
                            <m:sSubPr>
                              <m:ctrlPr>
                                <a:rPr lang="en-US" sz="4000" b="0" i="1" smtClean="0">
                                  <a:latin typeface="Cambria Math" charset="0"/>
                                  <a:ea typeface="Cambria Math" charset="0"/>
                                  <a:cs typeface="Cambria Math" charset="0"/>
                                </a:rPr>
                              </m:ctrlPr>
                            </m:sSubPr>
                            <m:e>
                              <m:r>
                                <a:rPr lang="bg-BG" sz="4000" i="1">
                                  <a:latin typeface="Cambria Math" charset="0"/>
                                  <a:ea typeface="Cambria Math" charset="0"/>
                                  <a:cs typeface="Cambria Math" charset="0"/>
                                </a:rPr>
                                <m:t>𝜇</m:t>
                              </m:r>
                            </m:e>
                            <m:sub>
                              <m:r>
                                <a:rPr lang="en-US" sz="4000" b="0" i="1" smtClean="0">
                                  <a:latin typeface="Cambria Math" charset="0"/>
                                  <a:ea typeface="Cambria Math" charset="0"/>
                                  <a:cs typeface="Cambria Math" charset="0"/>
                                </a:rPr>
                                <m:t>0</m:t>
                              </m:r>
                            </m:sub>
                          </m:sSub>
                          <m:r>
                            <a:rPr lang="en-US" sz="4000" b="0" i="1" smtClean="0">
                              <a:latin typeface="Cambria Math" charset="0"/>
                              <a:ea typeface="Cambria Math" charset="0"/>
                              <a:cs typeface="Cambria Math" charset="0"/>
                            </a:rPr>
                            <m:t>𝑁</m:t>
                          </m:r>
                          <m:sSup>
                            <m:sSupPr>
                              <m:ctrlPr>
                                <a:rPr lang="en-US" sz="4000" b="0" i="1" smtClean="0">
                                  <a:latin typeface="Cambria Math" charset="0"/>
                                  <a:ea typeface="Cambria Math" charset="0"/>
                                  <a:cs typeface="Cambria Math" charset="0"/>
                                </a:rPr>
                              </m:ctrlPr>
                            </m:sSupPr>
                            <m:e>
                              <m:sSup>
                                <m:sSupPr>
                                  <m:ctrlPr>
                                    <a:rPr lang="en-US" sz="4000" b="0" i="1" smtClean="0">
                                      <a:latin typeface="Cambria Math" charset="0"/>
                                      <a:ea typeface="Cambria Math" charset="0"/>
                                      <a:cs typeface="Cambria Math" charset="0"/>
                                    </a:rPr>
                                  </m:ctrlPr>
                                </m:sSupPr>
                                <m:e>
                                  <m:r>
                                    <a:rPr lang="en-US" sz="4000" b="0" i="1" smtClean="0">
                                      <a:latin typeface="Cambria Math" charset="0"/>
                                      <a:ea typeface="Cambria Math" charset="0"/>
                                      <a:cs typeface="Cambria Math" charset="0"/>
                                    </a:rPr>
                                    <m:t>𝑚</m:t>
                                  </m:r>
                                </m:e>
                                <m:sup>
                                  <m:r>
                                    <a:rPr lang="en-US" sz="4000" b="0" i="1" smtClean="0">
                                      <a:latin typeface="Cambria Math" charset="0"/>
                                      <a:ea typeface="Cambria Math" charset="0"/>
                                      <a:cs typeface="Cambria Math" charset="0"/>
                                    </a:rPr>
                                    <m:t>∗</m:t>
                                  </m:r>
                                </m:sup>
                              </m:sSup>
                            </m:e>
                            <m:sup>
                              <m:r>
                                <a:rPr lang="en-US" sz="4000" b="0" i="1" smtClean="0">
                                  <a:latin typeface="Cambria Math" charset="0"/>
                                  <a:ea typeface="Cambria Math" charset="0"/>
                                  <a:cs typeface="Cambria Math" charset="0"/>
                                </a:rPr>
                                <m:t>3/2</m:t>
                              </m:r>
                            </m:sup>
                          </m:sSup>
                        </m:num>
                        <m:den>
                          <m:sSub>
                            <m:sSubPr>
                              <m:ctrlPr>
                                <a:rPr lang="en-US" sz="4000" b="0" i="1" smtClean="0">
                                  <a:latin typeface="Cambria Math" charset="0"/>
                                </a:rPr>
                              </m:ctrlPr>
                            </m:sSubPr>
                            <m:e>
                              <m:r>
                                <a:rPr lang="en-US" sz="4000" i="1">
                                  <a:latin typeface="Cambria Math" charset="0"/>
                                  <a:ea typeface="Cambria Math" charset="0"/>
                                  <a:cs typeface="Cambria Math" charset="0"/>
                                </a:rPr>
                                <m:t>𝜅</m:t>
                              </m:r>
                            </m:e>
                            <m:sub>
                              <m:r>
                                <a:rPr lang="en-US" sz="4000" b="0" i="1" smtClean="0">
                                  <a:latin typeface="Cambria Math" charset="0"/>
                                </a:rPr>
                                <m:t>𝑙</m:t>
                              </m:r>
                            </m:sub>
                          </m:sSub>
                        </m:den>
                      </m:f>
                    </m:oMath>
                  </m:oMathPara>
                </a14:m>
                <a:endParaRPr lang="en-US" sz="4000" dirty="0"/>
              </a:p>
            </p:txBody>
          </p:sp>
        </mc:Choice>
        <mc:Fallback xmlns="">
          <p:sp>
            <p:nvSpPr>
              <p:cNvPr id="34" name="TextBox 33"/>
              <p:cNvSpPr txBox="1">
                <a:spLocks noRot="1" noChangeAspect="1" noMove="1" noResize="1" noEditPoints="1" noAdjustHandles="1" noChangeArrowheads="1" noChangeShapeType="1" noTextEdit="1"/>
              </p:cNvSpPr>
              <p:nvPr/>
            </p:nvSpPr>
            <p:spPr>
              <a:xfrm>
                <a:off x="4886654" y="16168574"/>
                <a:ext cx="3272626" cy="1425005"/>
              </a:xfrm>
              <a:prstGeom prst="rect">
                <a:avLst/>
              </a:prstGeom>
              <a:blipFill rotWithShape="0">
                <a:blip r:embed="rId15"/>
                <a:stretch>
                  <a:fillRect/>
                </a:stretch>
              </a:blipFill>
            </p:spPr>
            <p:txBody>
              <a:bodyPr/>
              <a:lstStyle/>
              <a:p>
                <a:r>
                  <a:rPr lang="en-US">
                    <a:noFill/>
                  </a:rPr>
                  <a:t> </a:t>
                </a:r>
              </a:p>
            </p:txBody>
          </p:sp>
        </mc:Fallback>
      </mc:AlternateContent>
      <p:sp>
        <p:nvSpPr>
          <p:cNvPr id="35" name="TextBox 34"/>
          <p:cNvSpPr txBox="1"/>
          <p:nvPr/>
        </p:nvSpPr>
        <p:spPr>
          <a:xfrm>
            <a:off x="1354719" y="19751283"/>
            <a:ext cx="13101865" cy="8710077"/>
          </a:xfrm>
          <a:prstGeom prst="rect">
            <a:avLst/>
          </a:prstGeom>
          <a:noFill/>
        </p:spPr>
        <p:txBody>
          <a:bodyPr wrap="square" rtlCol="0">
            <a:spAutoFit/>
          </a:bodyPr>
          <a:lstStyle/>
          <a:p>
            <a:pPr marL="571500" indent="-571500">
              <a:buFont typeface="Arial" charset="0"/>
              <a:buChar char="•"/>
            </a:pPr>
            <a:r>
              <a:rPr lang="en-US" sz="4000" dirty="0" smtClean="0"/>
              <a:t>Seebeck measured at discrete temperatures using Quasi-Steady-State method</a:t>
            </a:r>
          </a:p>
          <a:p>
            <a:pPr marL="571500" indent="-571500">
              <a:buFont typeface="Arial" charset="0"/>
              <a:buChar char="•"/>
            </a:pPr>
            <a:r>
              <a:rPr lang="en-US" sz="4000" dirty="0" smtClean="0"/>
              <a:t>System is pumped down to 10</a:t>
            </a:r>
            <a:r>
              <a:rPr lang="en-US" sz="4000" baseline="30000" dirty="0" smtClean="0"/>
              <a:t>-6</a:t>
            </a:r>
            <a:r>
              <a:rPr lang="en-US" sz="4000" dirty="0" smtClean="0"/>
              <a:t> Torr using Diffusion Pump</a:t>
            </a:r>
          </a:p>
          <a:p>
            <a:pPr marL="571500" indent="-571500">
              <a:buFont typeface="Arial" charset="0"/>
              <a:buChar char="•"/>
            </a:pPr>
            <a:r>
              <a:rPr lang="en-US" sz="4000" dirty="0" smtClean="0"/>
              <a:t>System can reach steady temperature of 600℃ safely</a:t>
            </a:r>
          </a:p>
          <a:p>
            <a:pPr marL="571500" indent="-571500">
              <a:buFont typeface="Arial" charset="0"/>
              <a:buChar char="•"/>
            </a:pPr>
            <a:r>
              <a:rPr lang="en-US" sz="4000" dirty="0" smtClean="0"/>
              <a:t>Each side of sample heated independently using cartridge heaters embedded in copper blocks</a:t>
            </a:r>
          </a:p>
          <a:p>
            <a:pPr marL="571500" indent="-571500">
              <a:buFont typeface="Arial" charset="0"/>
              <a:buChar char="•"/>
            </a:pPr>
            <a:r>
              <a:rPr lang="en-US" sz="4000" dirty="0" smtClean="0"/>
              <a:t>Good thermal contact maintained by using discs of graphite foil between sample and heater block as well as springs to uniformly load the sample</a:t>
            </a:r>
          </a:p>
          <a:p>
            <a:pPr marL="571500" indent="-571500">
              <a:buFont typeface="Arial" charset="0"/>
              <a:buChar char="•"/>
            </a:pPr>
            <a:r>
              <a:rPr lang="en-US" sz="4000" dirty="0" smtClean="0"/>
              <a:t>System is cooled using compressed air pumped through copper tubing embedded in heater blocks</a:t>
            </a:r>
          </a:p>
          <a:p>
            <a:pPr marL="571500" indent="-571500">
              <a:buFont typeface="Arial" charset="0"/>
              <a:buChar char="•"/>
            </a:pPr>
            <a:r>
              <a:rPr lang="en-US" sz="4000" dirty="0" smtClean="0"/>
              <a:t>Sample temperature and voltage are measured using Type K thermocouples in uniaxial configuration</a:t>
            </a:r>
          </a:p>
          <a:p>
            <a:pPr marL="571500" indent="-571500">
              <a:buFont typeface="Arial" charset="0"/>
              <a:buChar char="•"/>
            </a:pPr>
            <a:r>
              <a:rPr lang="en-US" sz="4000" dirty="0" smtClean="0"/>
              <a:t>Minimal hysteresis found over heating and cooling cycles</a:t>
            </a:r>
          </a:p>
        </p:txBody>
      </p:sp>
      <p:sp>
        <p:nvSpPr>
          <p:cNvPr id="36" name="TextBox 35"/>
          <p:cNvSpPr txBox="1"/>
          <p:nvPr/>
        </p:nvSpPr>
        <p:spPr>
          <a:xfrm>
            <a:off x="16441238" y="26382002"/>
            <a:ext cx="8256349" cy="13018949"/>
          </a:xfrm>
          <a:prstGeom prst="rect">
            <a:avLst/>
          </a:prstGeom>
          <a:noFill/>
        </p:spPr>
        <p:txBody>
          <a:bodyPr wrap="square" rtlCol="0">
            <a:spAutoFit/>
          </a:bodyPr>
          <a:lstStyle/>
          <a:p>
            <a:pPr marL="571500" indent="-571500">
              <a:buFont typeface="Arial" charset="0"/>
              <a:buChar char="•"/>
            </a:pPr>
            <a:r>
              <a:rPr lang="en-US" sz="4000" dirty="0" smtClean="0"/>
              <a:t>Resistivity and Hall </a:t>
            </a:r>
            <a:r>
              <a:rPr lang="en-US" sz="4000" dirty="0"/>
              <a:t>C</a:t>
            </a:r>
            <a:r>
              <a:rPr lang="en-US" sz="4000" dirty="0" smtClean="0"/>
              <a:t>oefficient measured continuously during temperature cycle using Van der Pauw method</a:t>
            </a:r>
            <a:endParaRPr lang="en-US" sz="4000" dirty="0"/>
          </a:p>
          <a:p>
            <a:pPr marL="571500" indent="-571500">
              <a:buFont typeface="Arial" charset="0"/>
              <a:buChar char="•"/>
            </a:pPr>
            <a:r>
              <a:rPr lang="en-US" sz="4000" dirty="0"/>
              <a:t>System is pumped down to </a:t>
            </a:r>
            <a:r>
              <a:rPr lang="en-US" sz="4000" dirty="0" smtClean="0"/>
              <a:t>10</a:t>
            </a:r>
            <a:r>
              <a:rPr lang="en-US" sz="4000" baseline="30000" dirty="0" smtClean="0"/>
              <a:t>-5</a:t>
            </a:r>
            <a:r>
              <a:rPr lang="en-US" sz="4000" dirty="0" smtClean="0"/>
              <a:t> </a:t>
            </a:r>
            <a:r>
              <a:rPr lang="en-US" sz="4000" dirty="0"/>
              <a:t>Torr using Diffusion Pump</a:t>
            </a:r>
          </a:p>
          <a:p>
            <a:pPr marL="571500" indent="-571500">
              <a:buFont typeface="Arial" charset="0"/>
              <a:buChar char="•"/>
            </a:pPr>
            <a:r>
              <a:rPr lang="en-US" sz="4000" dirty="0" smtClean="0"/>
              <a:t>Heat applied at the top of the apparatus to avoid heating in magnetic field</a:t>
            </a:r>
          </a:p>
          <a:p>
            <a:pPr marL="571500" indent="-571500">
              <a:buFont typeface="Arial" charset="0"/>
              <a:buChar char="•"/>
            </a:pPr>
            <a:r>
              <a:rPr lang="en-US" sz="4000" dirty="0"/>
              <a:t>System can reach steady temperature of 500℃ at the </a:t>
            </a:r>
            <a:r>
              <a:rPr lang="en-US" sz="4000" dirty="0" smtClean="0"/>
              <a:t>sample</a:t>
            </a:r>
            <a:endParaRPr lang="en-US" sz="4000" dirty="0"/>
          </a:p>
          <a:p>
            <a:pPr marL="571500" indent="-571500">
              <a:buFont typeface="Arial" charset="0"/>
              <a:buChar char="•"/>
            </a:pPr>
            <a:r>
              <a:rPr lang="en-US" sz="4000" dirty="0" smtClean="0"/>
              <a:t>System </a:t>
            </a:r>
            <a:r>
              <a:rPr lang="en-US" sz="4000" dirty="0"/>
              <a:t>is cooled using compressed air pumped through copper tubing embedded in heater </a:t>
            </a:r>
            <a:r>
              <a:rPr lang="en-US" sz="4000" dirty="0" smtClean="0"/>
              <a:t>block at the top</a:t>
            </a:r>
          </a:p>
          <a:p>
            <a:pPr marL="571500" indent="-571500">
              <a:buFont typeface="Arial" charset="0"/>
              <a:buChar char="•"/>
            </a:pPr>
            <a:r>
              <a:rPr lang="en-US" sz="4000" dirty="0" smtClean="0"/>
              <a:t>Temperature ramp rate typically maintained around 1 ℃/min for 8-9 hour cycle</a:t>
            </a:r>
          </a:p>
          <a:p>
            <a:pPr marL="571500" indent="-571500">
              <a:buFont typeface="Arial" charset="0"/>
              <a:buChar char="•"/>
            </a:pPr>
            <a:r>
              <a:rPr lang="en-US" sz="4000" dirty="0" smtClean="0"/>
              <a:t>Minimal </a:t>
            </a:r>
            <a:r>
              <a:rPr lang="en-US" sz="4000" dirty="0"/>
              <a:t>hysteresis found over heating and cooling cycles</a:t>
            </a:r>
          </a:p>
          <a:p>
            <a:pPr marL="571500" marR="0" lvl="0" indent="-571500" defTabSz="914400" eaLnBrk="1" fontAlgn="auto" latinLnBrk="0" hangingPunct="1">
              <a:lnSpc>
                <a:spcPct val="100000"/>
              </a:lnSpc>
              <a:spcBef>
                <a:spcPts val="0"/>
              </a:spcBef>
              <a:spcAft>
                <a:spcPts val="0"/>
              </a:spcAft>
              <a:buClrTx/>
              <a:buSzTx/>
              <a:buFont typeface="Arial" charset="0"/>
              <a:buNone/>
              <a:tabLst/>
              <a:defRPr/>
            </a:pPr>
            <a:endParaRPr lang="en-US" sz="4000" dirty="0"/>
          </a:p>
        </p:txBody>
      </p:sp>
      <p:sp>
        <p:nvSpPr>
          <p:cNvPr id="13" name="TextBox 12"/>
          <p:cNvSpPr txBox="1"/>
          <p:nvPr/>
        </p:nvSpPr>
        <p:spPr>
          <a:xfrm>
            <a:off x="720610" y="41403627"/>
            <a:ext cx="9836179" cy="1631216"/>
          </a:xfrm>
          <a:prstGeom prst="rect">
            <a:avLst/>
          </a:prstGeom>
          <a:noFill/>
        </p:spPr>
        <p:txBody>
          <a:bodyPr wrap="square" rtlCol="0" anchor="t" anchorCtr="0">
            <a:spAutoFit/>
          </a:bodyPr>
          <a:lstStyle/>
          <a:p>
            <a:r>
              <a:rPr lang="en-US" sz="2000" dirty="0" smtClean="0"/>
              <a:t>Special thanks to Kasper Borup (NREL), whose system designs were the basis of these and who has been an invaluable resource. Thanks to Corey Hardin (SLAC), who also served as a technical advisor on many aspects of these builds. Thank you to David Ademe (CSM), who created the Solidworks assembly for the Seebeck system. Brenden Ortiz (CSM) has also been very helpful with debugging the systems. Funding provided primarily by JPL and NSF.</a:t>
            </a:r>
            <a:endParaRPr lang="en-US" sz="2000" dirty="0"/>
          </a:p>
        </p:txBody>
      </p:sp>
      <p:sp>
        <p:nvSpPr>
          <p:cNvPr id="38" name="Rounded Rectangle 37"/>
          <p:cNvSpPr/>
          <p:nvPr/>
        </p:nvSpPr>
        <p:spPr>
          <a:xfrm>
            <a:off x="21321848" y="9767462"/>
            <a:ext cx="11155680" cy="8229600"/>
          </a:xfrm>
          <a:prstGeom prst="roundRect">
            <a:avLst/>
          </a:prstGeom>
          <a:solidFill>
            <a:schemeClr val="bg1"/>
          </a:solid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p:cNvSpPr txBox="1"/>
          <p:nvPr/>
        </p:nvSpPr>
        <p:spPr>
          <a:xfrm>
            <a:off x="22297505" y="9792409"/>
            <a:ext cx="9542859" cy="1209242"/>
          </a:xfrm>
          <a:prstGeom prst="rect">
            <a:avLst/>
          </a:prstGeom>
          <a:noFill/>
        </p:spPr>
        <p:txBody>
          <a:bodyPr wrap="square" rtlCol="0">
            <a:spAutoFit/>
          </a:bodyPr>
          <a:lstStyle/>
          <a:p>
            <a:r>
              <a:rPr lang="en-US" dirty="0" smtClean="0"/>
              <a:t>Systems Implementation</a:t>
            </a:r>
          </a:p>
        </p:txBody>
      </p:sp>
      <p:sp>
        <p:nvSpPr>
          <p:cNvPr id="40" name="TextBox 39"/>
          <p:cNvSpPr txBox="1"/>
          <p:nvPr/>
        </p:nvSpPr>
        <p:spPr>
          <a:xfrm>
            <a:off x="22514957" y="10955702"/>
            <a:ext cx="9024302" cy="6863417"/>
          </a:xfrm>
          <a:prstGeom prst="rect">
            <a:avLst/>
          </a:prstGeom>
          <a:noFill/>
        </p:spPr>
        <p:txBody>
          <a:bodyPr wrap="square" rtlCol="0">
            <a:spAutoFit/>
          </a:bodyPr>
          <a:lstStyle/>
          <a:p>
            <a:pPr marL="571500" indent="-571500">
              <a:buFont typeface="Arial" charset="0"/>
              <a:buChar char="•"/>
            </a:pPr>
            <a:r>
              <a:rPr lang="en-US" sz="4000" dirty="0" smtClean="0"/>
              <a:t>Temperature controlled and measured using Omega CN7500 PID controllers</a:t>
            </a:r>
          </a:p>
          <a:p>
            <a:pPr marL="571500" indent="-571500">
              <a:buFont typeface="Arial" charset="0"/>
              <a:buChar char="•"/>
            </a:pPr>
            <a:r>
              <a:rPr lang="en-US" sz="4000" dirty="0" smtClean="0"/>
              <a:t>Voltages and Currents controlled and measured using Keithley 2000 series digital multimeters</a:t>
            </a:r>
          </a:p>
          <a:p>
            <a:pPr marL="571500" indent="-571500">
              <a:buFont typeface="Arial" charset="0"/>
              <a:buChar char="•"/>
            </a:pPr>
            <a:r>
              <a:rPr lang="en-US" sz="4000" dirty="0" smtClean="0"/>
              <a:t>Heating elements are cartridge heaters embedded in copper</a:t>
            </a:r>
          </a:p>
          <a:p>
            <a:pPr marL="571500" indent="-571500">
              <a:buFont typeface="Arial" charset="0"/>
              <a:buChar char="•"/>
            </a:pPr>
            <a:r>
              <a:rPr lang="en-US" sz="4000" dirty="0" smtClean="0"/>
              <a:t>Lakeshore Electromagnet used for Hall Effect measurement</a:t>
            </a:r>
          </a:p>
          <a:p>
            <a:pPr marL="571500" indent="-571500">
              <a:buFont typeface="Arial" charset="0"/>
              <a:buChar char="•"/>
            </a:pPr>
            <a:r>
              <a:rPr lang="en-US" sz="4000" dirty="0" smtClean="0"/>
              <a:t>Measurement automation and data taking scripts written in Python 2.7</a:t>
            </a:r>
          </a:p>
        </p:txBody>
      </p:sp>
      <p:sp>
        <p:nvSpPr>
          <p:cNvPr id="24" name="TextBox 23"/>
          <p:cNvSpPr txBox="1"/>
          <p:nvPr/>
        </p:nvSpPr>
        <p:spPr>
          <a:xfrm>
            <a:off x="2350003" y="9814188"/>
            <a:ext cx="4668354" cy="1209242"/>
          </a:xfrm>
          <a:prstGeom prst="rect">
            <a:avLst/>
          </a:prstGeom>
          <a:noFill/>
        </p:spPr>
        <p:txBody>
          <a:bodyPr wrap="square" rtlCol="0">
            <a:spAutoFit/>
          </a:bodyPr>
          <a:lstStyle/>
          <a:p>
            <a:r>
              <a:rPr lang="en-US" dirty="0"/>
              <a:t>J</a:t>
            </a:r>
            <a:r>
              <a:rPr lang="en-US" dirty="0" smtClean="0"/>
              <a:t>ustification</a:t>
            </a:r>
          </a:p>
        </p:txBody>
      </p:sp>
      <p:pic>
        <p:nvPicPr>
          <p:cNvPr id="22" name="Picture 21"/>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7265480" y="21105042"/>
            <a:ext cx="6400800" cy="4800600"/>
          </a:xfrm>
          <a:prstGeom prst="rect">
            <a:avLst/>
          </a:prstGeom>
          <a:ln w="38100">
            <a:solidFill>
              <a:schemeClr val="accent1">
                <a:shade val="50000"/>
              </a:schemeClr>
            </a:solidFill>
          </a:ln>
        </p:spPr>
      </p:pic>
      <p:sp>
        <p:nvSpPr>
          <p:cNvPr id="16" name="TextBox 15"/>
          <p:cNvSpPr txBox="1"/>
          <p:nvPr/>
        </p:nvSpPr>
        <p:spPr>
          <a:xfrm>
            <a:off x="22845515" y="20151086"/>
            <a:ext cx="3573216" cy="523220"/>
          </a:xfrm>
          <a:prstGeom prst="rect">
            <a:avLst/>
          </a:prstGeom>
          <a:noFill/>
        </p:spPr>
        <p:txBody>
          <a:bodyPr wrap="square" rtlCol="0">
            <a:spAutoFit/>
          </a:bodyPr>
          <a:lstStyle/>
          <a:p>
            <a:r>
              <a:rPr lang="en-US" sz="2800" smtClean="0"/>
              <a:t>Heater block assembly</a:t>
            </a:r>
            <a:endParaRPr lang="en-US" sz="2800" dirty="0"/>
          </a:p>
        </p:txBody>
      </p:sp>
      <p:sp>
        <p:nvSpPr>
          <p:cNvPr id="42" name="TextBox 41"/>
          <p:cNvSpPr txBox="1"/>
          <p:nvPr/>
        </p:nvSpPr>
        <p:spPr>
          <a:xfrm>
            <a:off x="26856485" y="23281262"/>
            <a:ext cx="4367084" cy="954107"/>
          </a:xfrm>
          <a:prstGeom prst="rect">
            <a:avLst/>
          </a:prstGeom>
          <a:noFill/>
        </p:spPr>
        <p:txBody>
          <a:bodyPr wrap="square" rtlCol="0">
            <a:spAutoFit/>
          </a:bodyPr>
          <a:lstStyle/>
          <a:p>
            <a:pPr algn="ctr"/>
            <a:r>
              <a:rPr lang="en-US" sz="2800" dirty="0" smtClean="0"/>
              <a:t>Van der Pauw Measurement Stage &amp; Sample Holder</a:t>
            </a:r>
            <a:endParaRPr lang="en-US" sz="2800" dirty="0"/>
          </a:p>
        </p:txBody>
      </p:sp>
      <p:cxnSp>
        <p:nvCxnSpPr>
          <p:cNvPr id="19" name="Straight Arrow Connector 18"/>
          <p:cNvCxnSpPr/>
          <p:nvPr/>
        </p:nvCxnSpPr>
        <p:spPr>
          <a:xfrm>
            <a:off x="26436649" y="20412696"/>
            <a:ext cx="1231011"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flipH="1">
            <a:off x="25685986" y="23801872"/>
            <a:ext cx="1341122"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25967806" y="41403627"/>
            <a:ext cx="6379094" cy="1938992"/>
          </a:xfrm>
          <a:prstGeom prst="rect">
            <a:avLst/>
          </a:prstGeom>
          <a:noFill/>
        </p:spPr>
        <p:txBody>
          <a:bodyPr wrap="square" rtlCol="0" anchor="t" anchorCtr="0">
            <a:spAutoFit/>
          </a:bodyPr>
          <a:lstStyle/>
          <a:p>
            <a:pPr marL="285750" indent="-285750">
              <a:buFont typeface="Arial" charset="0"/>
              <a:buChar char="•"/>
            </a:pPr>
            <a:r>
              <a:rPr lang="en-US" sz="2000" dirty="0" smtClean="0"/>
              <a:t>K</a:t>
            </a:r>
            <a:r>
              <a:rPr lang="en-US" sz="2000" dirty="0"/>
              <a:t>. A. Borup, </a:t>
            </a:r>
            <a:r>
              <a:rPr lang="en-US" sz="2000" i="1" dirty="0" smtClean="0"/>
              <a:t>et al.</a:t>
            </a:r>
            <a:r>
              <a:rPr lang="en-US" sz="2000" dirty="0" smtClean="0"/>
              <a:t>, </a:t>
            </a:r>
            <a:r>
              <a:rPr lang="en-US" sz="2000" i="1" dirty="0" smtClean="0"/>
              <a:t>Energy </a:t>
            </a:r>
            <a:r>
              <a:rPr lang="en-US" sz="2000" i="1" dirty="0"/>
              <a:t>Environ. Sci.</a:t>
            </a:r>
            <a:r>
              <a:rPr lang="en-US" sz="2000" dirty="0"/>
              <a:t>, vol. 8, no. 2, pp. 423–435, Feb. 2015</a:t>
            </a:r>
            <a:r>
              <a:rPr lang="en-US" sz="2000" dirty="0" smtClean="0"/>
              <a:t>.</a:t>
            </a:r>
          </a:p>
          <a:p>
            <a:pPr marL="285750" indent="-285750">
              <a:buFont typeface="Arial" charset="0"/>
              <a:buChar char="•"/>
            </a:pPr>
            <a:r>
              <a:rPr lang="en-US" sz="2000" dirty="0" smtClean="0"/>
              <a:t>J</a:t>
            </a:r>
            <a:r>
              <a:rPr lang="en-US" sz="2000" dirty="0"/>
              <a:t>. Martin, T. </a:t>
            </a:r>
            <a:r>
              <a:rPr lang="en-US" sz="2000" dirty="0" err="1"/>
              <a:t>Tritt</a:t>
            </a:r>
            <a:r>
              <a:rPr lang="en-US" sz="2000" dirty="0"/>
              <a:t>, and C. </a:t>
            </a:r>
            <a:r>
              <a:rPr lang="en-US" sz="2000" dirty="0" err="1"/>
              <a:t>Uher</a:t>
            </a:r>
            <a:r>
              <a:rPr lang="en-US" sz="2000" dirty="0"/>
              <a:t>, </a:t>
            </a:r>
            <a:r>
              <a:rPr lang="en-US" sz="2000" i="1" dirty="0" smtClean="0"/>
              <a:t>J</a:t>
            </a:r>
            <a:r>
              <a:rPr lang="en-US" sz="2000" i="1" dirty="0"/>
              <a:t>. Appl. Phys.</a:t>
            </a:r>
            <a:r>
              <a:rPr lang="en-US" sz="2000" dirty="0"/>
              <a:t>, vol. 108, no. 12, p. 121101, Jan. 2010</a:t>
            </a:r>
            <a:r>
              <a:rPr lang="en-US" sz="2000" dirty="0" smtClean="0"/>
              <a:t>.</a:t>
            </a:r>
          </a:p>
          <a:p>
            <a:pPr marL="285750" indent="-285750">
              <a:buFont typeface="Arial" charset="0"/>
              <a:buChar char="•"/>
            </a:pPr>
            <a:r>
              <a:rPr lang="en-US" sz="2000" dirty="0" smtClean="0"/>
              <a:t>G</a:t>
            </a:r>
            <a:r>
              <a:rPr lang="en-US" sz="2000" dirty="0"/>
              <a:t>. J. Snyder and E. S. </a:t>
            </a:r>
            <a:r>
              <a:rPr lang="en-US" sz="2000" dirty="0" err="1"/>
              <a:t>Toberer</a:t>
            </a:r>
            <a:r>
              <a:rPr lang="en-US" sz="2000" dirty="0"/>
              <a:t>, </a:t>
            </a:r>
            <a:r>
              <a:rPr lang="en-US" sz="2000" i="1" dirty="0" smtClean="0"/>
              <a:t>Nat</a:t>
            </a:r>
            <a:r>
              <a:rPr lang="en-US" sz="2000" i="1" dirty="0"/>
              <a:t>. Mater.</a:t>
            </a:r>
            <a:r>
              <a:rPr lang="en-US" sz="2000" dirty="0"/>
              <a:t>, vol. 7, no. 2, pp. 105–114, Feb. 2008</a:t>
            </a:r>
            <a:r>
              <a:rPr lang="en-US" sz="2000" dirty="0" smtClean="0"/>
              <a:t>.</a:t>
            </a:r>
            <a:endParaRPr lang="en-US" sz="2000" dirty="0"/>
          </a:p>
        </p:txBody>
      </p:sp>
      <p:sp>
        <p:nvSpPr>
          <p:cNvPr id="55" name="TextBox 54"/>
          <p:cNvSpPr txBox="1"/>
          <p:nvPr/>
        </p:nvSpPr>
        <p:spPr>
          <a:xfrm>
            <a:off x="27317130" y="40683466"/>
            <a:ext cx="3177503" cy="830997"/>
          </a:xfrm>
          <a:prstGeom prst="rect">
            <a:avLst/>
          </a:prstGeom>
          <a:noFill/>
        </p:spPr>
        <p:txBody>
          <a:bodyPr wrap="square" rtlCol="0" anchor="t" anchorCtr="0">
            <a:spAutoFit/>
          </a:bodyPr>
          <a:lstStyle/>
          <a:p>
            <a:r>
              <a:rPr lang="en-US" sz="4800" dirty="0" smtClean="0"/>
              <a:t>References</a:t>
            </a:r>
          </a:p>
        </p:txBody>
      </p:sp>
      <p:pic>
        <p:nvPicPr>
          <p:cNvPr id="52" name="Picture 51"/>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5042529" y="28664389"/>
            <a:ext cx="9144000" cy="5292103"/>
          </a:xfrm>
          <a:prstGeom prst="rect">
            <a:avLst/>
          </a:prstGeom>
          <a:ln w="38100">
            <a:solidFill>
              <a:schemeClr val="accent1">
                <a:shade val="50000"/>
              </a:schemeClr>
            </a:solidFill>
          </a:ln>
        </p:spPr>
      </p:pic>
      <p:pic>
        <p:nvPicPr>
          <p:cNvPr id="23" name="Picture 22"/>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917932" y="28668506"/>
            <a:ext cx="3970782" cy="5294376"/>
          </a:xfrm>
          <a:prstGeom prst="rect">
            <a:avLst/>
          </a:prstGeom>
          <a:ln w="38100">
            <a:solidFill>
              <a:schemeClr val="accent1">
                <a:shade val="50000"/>
              </a:schemeClr>
            </a:solidFill>
          </a:ln>
        </p:spPr>
      </p:pic>
      <p:sp>
        <p:nvSpPr>
          <p:cNvPr id="66" name="TextBox 65"/>
          <p:cNvSpPr txBox="1"/>
          <p:nvPr/>
        </p:nvSpPr>
        <p:spPr>
          <a:xfrm>
            <a:off x="5977287" y="29675038"/>
            <a:ext cx="2674288" cy="954107"/>
          </a:xfrm>
          <a:prstGeom prst="rect">
            <a:avLst/>
          </a:prstGeom>
          <a:noFill/>
        </p:spPr>
        <p:txBody>
          <a:bodyPr wrap="square" rtlCol="0">
            <a:spAutoFit/>
          </a:bodyPr>
          <a:lstStyle/>
          <a:p>
            <a:r>
              <a:rPr lang="en-US" sz="2800" smtClean="0"/>
              <a:t>Upper heater block assembly</a:t>
            </a:r>
            <a:endParaRPr lang="en-US" sz="2800" dirty="0"/>
          </a:p>
        </p:txBody>
      </p:sp>
      <p:cxnSp>
        <p:nvCxnSpPr>
          <p:cNvPr id="67" name="Straight Arrow Connector 66"/>
          <p:cNvCxnSpPr/>
          <p:nvPr/>
        </p:nvCxnSpPr>
        <p:spPr>
          <a:xfrm>
            <a:off x="8159280" y="30124081"/>
            <a:ext cx="1455249" cy="305119"/>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8" name="TextBox 67"/>
          <p:cNvSpPr txBox="1"/>
          <p:nvPr/>
        </p:nvSpPr>
        <p:spPr>
          <a:xfrm>
            <a:off x="11642395" y="30700522"/>
            <a:ext cx="2814189" cy="954107"/>
          </a:xfrm>
          <a:prstGeom prst="rect">
            <a:avLst/>
          </a:prstGeom>
          <a:noFill/>
        </p:spPr>
        <p:txBody>
          <a:bodyPr wrap="square" rtlCol="0">
            <a:spAutoFit/>
          </a:bodyPr>
          <a:lstStyle/>
          <a:p>
            <a:r>
              <a:rPr lang="en-US" sz="2800" dirty="0" smtClean="0"/>
              <a:t>Lower heater block assembly</a:t>
            </a:r>
            <a:endParaRPr lang="en-US" sz="2800" dirty="0"/>
          </a:p>
        </p:txBody>
      </p:sp>
      <p:cxnSp>
        <p:nvCxnSpPr>
          <p:cNvPr id="69" name="Straight Arrow Connector 68"/>
          <p:cNvCxnSpPr>
            <a:stCxn id="68" idx="1"/>
          </p:cNvCxnSpPr>
          <p:nvPr/>
        </p:nvCxnSpPr>
        <p:spPr>
          <a:xfrm flipH="1" flipV="1">
            <a:off x="10875178" y="31177575"/>
            <a:ext cx="767217" cy="1"/>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6201834" y="31246857"/>
            <a:ext cx="2674288" cy="523220"/>
          </a:xfrm>
          <a:prstGeom prst="rect">
            <a:avLst/>
          </a:prstGeom>
          <a:noFill/>
        </p:spPr>
        <p:txBody>
          <a:bodyPr wrap="square" rtlCol="0">
            <a:spAutoFit/>
          </a:bodyPr>
          <a:lstStyle/>
          <a:p>
            <a:r>
              <a:rPr lang="en-US" sz="2800" dirty="0" smtClean="0"/>
              <a:t>Sample stage</a:t>
            </a:r>
            <a:endParaRPr lang="en-US" sz="2800" dirty="0"/>
          </a:p>
        </p:txBody>
      </p:sp>
      <p:cxnSp>
        <p:nvCxnSpPr>
          <p:cNvPr id="73" name="Straight Arrow Connector 72"/>
          <p:cNvCxnSpPr/>
          <p:nvPr/>
        </p:nvCxnSpPr>
        <p:spPr>
          <a:xfrm flipV="1">
            <a:off x="8284464" y="30857700"/>
            <a:ext cx="1585419" cy="691838"/>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p:cNvSpPr txBox="1"/>
          <p:nvPr/>
        </p:nvSpPr>
        <p:spPr>
          <a:xfrm>
            <a:off x="11685422" y="29163390"/>
            <a:ext cx="2674288" cy="954107"/>
          </a:xfrm>
          <a:prstGeom prst="rect">
            <a:avLst/>
          </a:prstGeom>
          <a:noFill/>
        </p:spPr>
        <p:txBody>
          <a:bodyPr wrap="square" rtlCol="0">
            <a:spAutoFit/>
          </a:bodyPr>
          <a:lstStyle/>
          <a:p>
            <a:r>
              <a:rPr lang="en-US" sz="2800" smtClean="0"/>
              <a:t>Measurement thermocouple</a:t>
            </a:r>
            <a:endParaRPr lang="en-US" sz="2800" dirty="0"/>
          </a:p>
        </p:txBody>
      </p:sp>
      <p:cxnSp>
        <p:nvCxnSpPr>
          <p:cNvPr id="77" name="Straight Arrow Connector 76"/>
          <p:cNvCxnSpPr/>
          <p:nvPr/>
        </p:nvCxnSpPr>
        <p:spPr>
          <a:xfrm flipH="1" flipV="1">
            <a:off x="10299404" y="29362124"/>
            <a:ext cx="1341862" cy="114881"/>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593742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1799</TotalTime>
  <Words>588</Words>
  <Application>Microsoft Macintosh PowerPoint</Application>
  <PresentationFormat>Custom</PresentationFormat>
  <Paragraphs>53</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Trebuchet MS</vt:lpstr>
      <vt:lpstr>Office Theme</vt:lpstr>
      <vt:lpstr>PowerPoint Presentation</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Caitlin Crawford</dc:creator>
  <cp:lastModifiedBy>Bobby McKinney</cp:lastModifiedBy>
  <cp:revision>62</cp:revision>
  <dcterms:created xsi:type="dcterms:W3CDTF">2016-07-20T18:44:48Z</dcterms:created>
  <dcterms:modified xsi:type="dcterms:W3CDTF">2016-07-23T21:14:43Z</dcterms:modified>
</cp:coreProperties>
</file>

<file path=docProps/thumbnail.jpeg>
</file>